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62" r:id="rId5"/>
    <p:sldId id="263" r:id="rId6"/>
    <p:sldId id="316" r:id="rId7"/>
    <p:sldId id="289" r:id="rId8"/>
    <p:sldId id="285" r:id="rId9"/>
    <p:sldId id="292" r:id="rId10"/>
    <p:sldId id="301" r:id="rId11"/>
    <p:sldId id="303" r:id="rId12"/>
    <p:sldId id="305" r:id="rId13"/>
    <p:sldId id="311" r:id="rId14"/>
    <p:sldId id="319" r:id="rId15"/>
    <p:sldId id="295" r:id="rId16"/>
    <p:sldId id="297" r:id="rId17"/>
    <p:sldId id="306" r:id="rId18"/>
    <p:sldId id="313" r:id="rId19"/>
    <p:sldId id="271" r:id="rId20"/>
    <p:sldId id="276" r:id="rId21"/>
    <p:sldId id="277" r:id="rId22"/>
    <p:sldId id="312" r:id="rId23"/>
    <p:sldId id="320" r:id="rId24"/>
    <p:sldId id="307" r:id="rId25"/>
    <p:sldId id="32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2246" autoAdjust="0"/>
  </p:normalViewPr>
  <p:slideViewPr>
    <p:cSldViewPr snapToGrid="0">
      <p:cViewPr varScale="1">
        <p:scale>
          <a:sx n="80" d="100"/>
          <a:sy n="80" d="100"/>
        </p:scale>
        <p:origin x="173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C6E9B-E3CC-4C66-8F46-497B5799DE52}" type="datetimeFigureOut">
              <a:rPr lang="fr-FR" smtClean="0"/>
              <a:t>05/12/2022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0F29E-6C2C-495E-AD17-6A77CC7E63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858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15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20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505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64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174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241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00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979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916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36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00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24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39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56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0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745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139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0F29E-6C2C-495E-AD17-6A77CC7E637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18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6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9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1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3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4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5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7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0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2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0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53B6-C251-4EC9-96AD-89AEB756E45D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A025A-B475-4E28-A604-C9F4E192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98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tepubliquefrance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A224-F85B-EEA1-F7C7-976E72D2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b="1" dirty="0"/>
              <a:t>Projet Idées Innovantes D’applications Alimentaires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658D-D88B-0CB4-9601-D5407EEEE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Ordre du jour :</a:t>
            </a:r>
          </a:p>
          <a:p>
            <a:pPr marL="0" indent="0">
              <a:buNone/>
            </a:pPr>
            <a:endParaRPr lang="en-US" sz="17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700" dirty="0"/>
              <a:t>Présentation de la problématique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7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700" dirty="0"/>
              <a:t>Choix d'indicateurs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/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700" dirty="0"/>
              <a:t>Nettoyage des données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7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700" dirty="0"/>
              <a:t>Analyse univariée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700" dirty="0"/>
          </a:p>
          <a:p>
            <a:pPr>
              <a:spcBef>
                <a:spcPts val="0"/>
              </a:spcBef>
            </a:pPr>
            <a:r>
              <a:rPr lang="fr-FR" sz="1700" dirty="0"/>
              <a:t>Analyse bivariée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fr-FR" sz="17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700" dirty="0"/>
              <a:t>Analyse en Composantes Principales (ACP)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7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700"/>
              <a:t>Anova</a:t>
            </a:r>
            <a:endParaRPr lang="fr-FR" sz="17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C6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44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55"/>
    </mc:Choice>
    <mc:Fallback xmlns="">
      <p:transition spd="slow" advTm="21455"/>
    </mc:Fallback>
  </mc:AlternateContent>
  <p:extLst>
    <p:ext uri="{E180D4A7-C9FB-4DFB-919C-405C955672EB}">
      <p14:showEvtLst xmlns:p14="http://schemas.microsoft.com/office/powerpoint/2010/main">
        <p14:playEvt time="185" objId="5"/>
        <p14:stopEvt time="1394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C7DB-2538-6754-8748-DE96603A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Valeurs Manquantes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28039-ADF5-2190-7C42-AAB163C3D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101" y="1293692"/>
            <a:ext cx="5157787" cy="567381"/>
          </a:xfrm>
        </p:spPr>
        <p:txBody>
          <a:bodyPr/>
          <a:lstStyle/>
          <a:p>
            <a:pPr algn="ctr"/>
            <a:r>
              <a:rPr lang="en-US" dirty="0"/>
              <a:t>Percentage des valeurs manquantes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EA467-B298-5095-90BB-E1340E8B5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8544" y="1312183"/>
            <a:ext cx="5183188" cy="548890"/>
          </a:xfrm>
        </p:spPr>
        <p:txBody>
          <a:bodyPr/>
          <a:lstStyle/>
          <a:p>
            <a:pPr algn="ctr"/>
            <a:r>
              <a:rPr lang="en-US" sz="2400" dirty="0"/>
              <a:t>Valeurs Numériques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00381-01CB-0B3F-CED6-1A316BA88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0014"/>
            <a:ext cx="5180012" cy="4233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Imputation KNN </a:t>
            </a:r>
            <a:r>
              <a:rPr lang="en-US" sz="2000" dirty="0"/>
              <a:t>- Utilise la méthode  K-Nearest Neighbors pour remplacer les valeurs manquantes par le moyen du paramètre </a:t>
            </a:r>
            <a:r>
              <a:rPr lang="en-US" sz="2000" dirty="0" err="1"/>
              <a:t>n_neighbors</a:t>
            </a:r>
            <a:r>
              <a:rPr lang="en-US" sz="2000" dirty="0"/>
              <a:t>. </a:t>
            </a:r>
            <a:r>
              <a:rPr lang="en-US" sz="2000" dirty="0" err="1"/>
              <a:t>Utili</a:t>
            </a:r>
            <a:r>
              <a:rPr lang="en-BB" sz="2000" dirty="0"/>
              <a:t>s</a:t>
            </a:r>
            <a:r>
              <a:rPr lang="en-US" sz="2000" dirty="0"/>
              <a:t>e la distance </a:t>
            </a:r>
            <a:r>
              <a:rPr lang="en-US" sz="2000" dirty="0" err="1"/>
              <a:t>Eucledienne</a:t>
            </a:r>
            <a:r>
              <a:rPr lang="en-US" sz="2000" dirty="0"/>
              <a:t> pour l’ imputation</a:t>
            </a:r>
            <a:r>
              <a:rPr lang="en-BB" sz="2000" dirty="0"/>
              <a:t>,</a:t>
            </a:r>
            <a:r>
              <a:rPr lang="en-US" sz="2000" dirty="0"/>
              <a:t> et comme c’</a:t>
            </a:r>
            <a:r>
              <a:rPr lang="fr-FR" sz="2000" dirty="0"/>
              <a:t>est basée sur la distance nous oblige à normaliser nos données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b="1" dirty="0"/>
              <a:t>Function “</a:t>
            </a:r>
            <a:r>
              <a:rPr lang="en-US" sz="2000" b="1" dirty="0" err="1"/>
              <a:t>IterativeImputer</a:t>
            </a:r>
            <a:r>
              <a:rPr lang="en-US" sz="2000" b="1" dirty="0"/>
              <a:t>” </a:t>
            </a:r>
            <a:r>
              <a:rPr lang="en-US" sz="2000" dirty="0"/>
              <a:t>- stratégie d'imputation multivariée - Utilise les donnes des autres paramètres pour estimer les valeurs manquantes. </a:t>
            </a:r>
          </a:p>
          <a:p>
            <a:pPr marL="0" indent="0">
              <a:buNone/>
            </a:pPr>
            <a:r>
              <a:rPr lang="en-US" sz="2000" b="1" dirty="0"/>
              <a:t>Valeurs catégorielles:</a:t>
            </a:r>
          </a:p>
          <a:p>
            <a:pPr marL="0" indent="0">
              <a:buNone/>
            </a:pPr>
            <a:r>
              <a:rPr lang="fr-FR" sz="2000" dirty="0"/>
              <a:t>Remplacement des valeurs NAN par la catégorie la plus fréquente dans la colonne (mode ())</a:t>
            </a:r>
            <a:endParaRPr lang="en-US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0B905C-F80C-B13B-74C7-C0ED3C7CE4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63354" y="2315540"/>
            <a:ext cx="3885279" cy="36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9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"/>
    </mc:Choice>
    <mc:Fallback xmlns="">
      <p:transition spd="slow" advTm="84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BD432-3EC5-5EB0-E358-66178C53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Analyse Univariée</a:t>
            </a:r>
            <a:r>
              <a:rPr lang="en-BB" b="1" dirty="0"/>
              <a:t>: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E59F09-1923-40A4-30AA-E394C6E164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24171" y="1825625"/>
            <a:ext cx="4995630" cy="3168996"/>
          </a:xfr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5ABAA22-96DB-20EF-0A26-0988D9CF8EEE}"/>
              </a:ext>
            </a:extLst>
          </p:cNvPr>
          <p:cNvSpPr txBox="1">
            <a:spLocks/>
          </p:cNvSpPr>
          <p:nvPr/>
        </p:nvSpPr>
        <p:spPr>
          <a:xfrm>
            <a:off x="1014414" y="5129558"/>
            <a:ext cx="5005388" cy="823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Distribution de données de base pour chaque un des attributs</a:t>
            </a:r>
            <a:r>
              <a:rPr lang="en-US" dirty="0"/>
              <a:t>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2C3AF7-187F-6B23-FB58-B0758DEF39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AB22454-FE4B-9DA4-ECEB-0636CA469F4A}"/>
              </a:ext>
            </a:extLst>
          </p:cNvPr>
          <p:cNvSpPr txBox="1">
            <a:spLocks/>
          </p:cNvSpPr>
          <p:nvPr/>
        </p:nvSpPr>
        <p:spPr>
          <a:xfrm>
            <a:off x="6260306" y="5294782"/>
            <a:ext cx="5005388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Distribution normale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76FE15-CF0E-CE64-C45A-BC2F3745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306" y="1825625"/>
            <a:ext cx="5010584" cy="31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"/>
    </mc:Choice>
    <mc:Fallback xmlns="">
      <p:transition spd="slow" advTm="151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CD6B-666C-7FD1-9D9D-0457937A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Distribution des Produits Pnn_1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0244412-0914-9414-7F89-AE01AE284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474695"/>
              </p:ext>
            </p:extLst>
          </p:nvPr>
        </p:nvGraphicFramePr>
        <p:xfrm>
          <a:off x="6802016" y="1970087"/>
          <a:ext cx="4499558" cy="3870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51109">
                  <a:extLst>
                    <a:ext uri="{9D8B030D-6E8A-4147-A177-3AD203B41FA5}">
                      <a16:colId xmlns:a16="http://schemas.microsoft.com/office/drawing/2014/main" val="588556795"/>
                    </a:ext>
                  </a:extLst>
                </a:gridCol>
                <a:gridCol w="1748449">
                  <a:extLst>
                    <a:ext uri="{9D8B030D-6E8A-4147-A177-3AD203B41FA5}">
                      <a16:colId xmlns:a16="http://schemas.microsoft.com/office/drawing/2014/main" val="2613622297"/>
                    </a:ext>
                  </a:extLst>
                </a:gridCol>
              </a:tblGrid>
              <a:tr h="3870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NOM DE PRODUIT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NOMBRE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77409"/>
                  </a:ext>
                </a:extLst>
              </a:tr>
              <a:tr h="38708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sugary 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41889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525337"/>
                  </a:ext>
                </a:extLst>
              </a:tr>
              <a:tr h="38708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fish meat eggs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6649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678014"/>
                  </a:ext>
                </a:extLst>
              </a:tr>
              <a:tr h="38708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beverages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353155"/>
                  </a:ext>
                </a:extLst>
              </a:tr>
              <a:tr h="38708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Milk and dairy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6084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824917"/>
                  </a:ext>
                </a:extLst>
              </a:tr>
              <a:tr h="38708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composite foods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5879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01502"/>
                  </a:ext>
                </a:extLst>
              </a:tr>
              <a:tr h="387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cereal and potatoes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848033"/>
                  </a:ext>
                </a:extLst>
              </a:tr>
              <a:tr h="387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Fruits and vegetables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6141"/>
                  </a:ext>
                </a:extLst>
              </a:tr>
              <a:tr h="38708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Fat and sauces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3602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554245"/>
                  </a:ext>
                </a:extLst>
              </a:tr>
              <a:tr h="38708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Salty 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44426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4AAF05-35EB-4CA8-35D5-DEE96500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768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71C2F5-73EC-B996-EF6D-93A7B4C60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20" y="1970087"/>
            <a:ext cx="5515176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70"/>
    </mc:Choice>
    <mc:Fallback xmlns="">
      <p:transition spd="slow" advTm="3887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CD6B-666C-7FD1-9D9D-0457937A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Distribution des Produits Pnn_2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4AAF05-35EB-4CA8-35D5-DEE96500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3681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78BB5-67D9-0F02-7D1C-89C60AD0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24" y="1886895"/>
            <a:ext cx="4751486" cy="403726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92ECA3-14CF-96C4-A4A3-7747BDF8E0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4818162"/>
              </p:ext>
            </p:extLst>
          </p:nvPr>
        </p:nvGraphicFramePr>
        <p:xfrm>
          <a:off x="6096001" y="1900799"/>
          <a:ext cx="5257799" cy="402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778846">
                  <a:extLst>
                    <a:ext uri="{9D8B030D-6E8A-4147-A177-3AD203B41FA5}">
                      <a16:colId xmlns:a16="http://schemas.microsoft.com/office/drawing/2014/main" val="4126168058"/>
                    </a:ext>
                  </a:extLst>
                </a:gridCol>
                <a:gridCol w="1478953">
                  <a:extLst>
                    <a:ext uri="{9D8B030D-6E8A-4147-A177-3AD203B41FA5}">
                      <a16:colId xmlns:a16="http://schemas.microsoft.com/office/drawing/2014/main" val="1116663780"/>
                    </a:ext>
                  </a:extLst>
                </a:gridCol>
              </a:tblGrid>
              <a:tr h="3353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NOM DE PRODUIT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NOMBRE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539169"/>
                  </a:ext>
                </a:extLst>
              </a:tr>
              <a:tr h="335345">
                <a:tc>
                  <a:txBody>
                    <a:bodyPr/>
                    <a:lstStyle/>
                    <a:p>
                      <a:r>
                        <a:rPr lang="en-US" dirty="0"/>
                        <a:t>biscuits and cakes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311970"/>
                  </a:ext>
                </a:extLst>
              </a:tr>
              <a:tr h="335345">
                <a:tc>
                  <a:txBody>
                    <a:bodyPr/>
                    <a:lstStyle/>
                    <a:p>
                      <a:r>
                        <a:rPr lang="en-US" dirty="0"/>
                        <a:t>cereals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13349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943087"/>
                  </a:ext>
                </a:extLst>
              </a:tr>
              <a:tr h="335345">
                <a:tc>
                  <a:txBody>
                    <a:bodyPr/>
                    <a:lstStyle/>
                    <a:p>
                      <a:r>
                        <a:rPr lang="en-US" dirty="0"/>
                        <a:t>cheese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595764"/>
                  </a:ext>
                </a:extLst>
              </a:tr>
              <a:tr h="335345">
                <a:tc>
                  <a:txBody>
                    <a:bodyPr/>
                    <a:lstStyle/>
                    <a:p>
                      <a:r>
                        <a:rPr lang="en-US" dirty="0"/>
                        <a:t>chocolate products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9117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694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alcoholic beverages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052999"/>
                  </a:ext>
                </a:extLst>
              </a:tr>
              <a:tr h="335345">
                <a:tc>
                  <a:txBody>
                    <a:bodyPr/>
                    <a:lstStyle/>
                    <a:p>
                      <a:r>
                        <a:rPr lang="en-US" dirty="0"/>
                        <a:t>appetizers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98972"/>
                  </a:ext>
                </a:extLst>
              </a:tr>
              <a:tr h="335345">
                <a:tc>
                  <a:txBody>
                    <a:bodyPr/>
                    <a:lstStyle/>
                    <a:p>
                      <a:r>
                        <a:rPr lang="en-US" dirty="0"/>
                        <a:t>bread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5681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052111"/>
                  </a:ext>
                </a:extLst>
              </a:tr>
              <a:tr h="335345">
                <a:tc>
                  <a:txBody>
                    <a:bodyPr/>
                    <a:lstStyle/>
                    <a:p>
                      <a:r>
                        <a:rPr lang="en-US" dirty="0"/>
                        <a:t>breakfast cereals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096261"/>
                  </a:ext>
                </a:extLst>
              </a:tr>
              <a:tr h="335345">
                <a:tc>
                  <a:txBody>
                    <a:bodyPr/>
                    <a:lstStyle/>
                    <a:p>
                      <a:r>
                        <a:rPr lang="en-US" dirty="0"/>
                        <a:t>dairy desserts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94752"/>
                  </a:ext>
                </a:extLst>
              </a:tr>
              <a:tr h="335345">
                <a:tc>
                  <a:txBody>
                    <a:bodyPr/>
                    <a:lstStyle/>
                    <a:p>
                      <a:r>
                        <a:rPr lang="en-US" dirty="0"/>
                        <a:t>artificially sweetened beverages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844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50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6"/>
    </mc:Choice>
    <mc:Fallback xmlns="">
      <p:transition spd="slow" advTm="1230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D97C-FF02-1CEC-A827-2BBA18D4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Analyse </a:t>
            </a:r>
            <a:r>
              <a:rPr lang="en-BB" b="1" dirty="0"/>
              <a:t>Bi</a:t>
            </a:r>
            <a:r>
              <a:rPr lang="fr-FR" b="1" dirty="0"/>
              <a:t>variée</a:t>
            </a:r>
            <a:r>
              <a:rPr lang="en-BB" b="1" dirty="0"/>
              <a:t>:</a:t>
            </a:r>
            <a:br>
              <a:rPr lang="en-BB" b="1" dirty="0"/>
            </a:br>
            <a:r>
              <a:rPr lang="fr-FR" b="1" dirty="0"/>
              <a:t> </a:t>
            </a:r>
            <a:r>
              <a:rPr lang="en-US" b="1" dirty="0"/>
              <a:t>Matrice de Corrélation (</a:t>
            </a:r>
            <a:r>
              <a:rPr lang="en-US" b="1" dirty="0" err="1"/>
              <a:t>HeatMap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B3C19-1587-B38E-12F1-7EDBF4FBA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81163"/>
            <a:ext cx="5183188" cy="450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Analyse la relation entre les différentes variables.					</a:t>
            </a:r>
          </a:p>
          <a:p>
            <a:pPr marL="0" indent="0">
              <a:buNone/>
            </a:pPr>
            <a:r>
              <a:rPr lang="en-US" sz="2000" dirty="0" err="1"/>
              <a:t>seaborn.heatmap</a:t>
            </a:r>
            <a:r>
              <a:rPr lang="en-US" sz="2000" dirty="0"/>
              <a:t>() </a:t>
            </a:r>
            <a:r>
              <a:rPr lang="fr-FR" sz="2000" dirty="0"/>
              <a:t>utilise par </a:t>
            </a:r>
            <a:r>
              <a:rPr lang="en-US" sz="2000" dirty="0" err="1"/>
              <a:t>défaut</a:t>
            </a:r>
            <a:r>
              <a:rPr lang="en-US" sz="2000" dirty="0"/>
              <a:t> </a:t>
            </a:r>
            <a:r>
              <a:rPr lang="fr-FR" sz="2000" dirty="0"/>
              <a:t> la corrélation de Pearson qui peut varier de -1 à 1.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/>
              <a:t>Forte </a:t>
            </a:r>
            <a:r>
              <a:rPr lang="en-US" sz="2000" dirty="0" err="1"/>
              <a:t>corrélation</a:t>
            </a:r>
            <a:r>
              <a:rPr lang="fr-FR" sz="2000" dirty="0"/>
              <a:t> entre carbohydrates et </a:t>
            </a:r>
            <a:r>
              <a:rPr lang="fr-FR" sz="2000" dirty="0" err="1"/>
              <a:t>energy</a:t>
            </a:r>
            <a:r>
              <a:rPr lang="fr-FR" sz="2000" dirty="0"/>
              <a:t>.</a:t>
            </a:r>
          </a:p>
          <a:p>
            <a:pPr marL="0" indent="0">
              <a:buNone/>
            </a:pPr>
            <a:r>
              <a:rPr lang="fr-FR" sz="2000" dirty="0"/>
              <a:t>					</a:t>
            </a:r>
          </a:p>
          <a:p>
            <a:pPr marL="0" indent="0">
              <a:buNone/>
            </a:pPr>
            <a:r>
              <a:rPr lang="fr-FR" sz="2000" dirty="0"/>
              <a:t>Forte </a:t>
            </a:r>
            <a:r>
              <a:rPr lang="en-US" sz="2000" dirty="0" err="1"/>
              <a:t>corrélation</a:t>
            </a:r>
            <a:r>
              <a:rPr lang="fr-FR" sz="2000" dirty="0"/>
              <a:t> entre </a:t>
            </a:r>
            <a:r>
              <a:rPr lang="fr-FR" sz="2000" dirty="0" err="1"/>
              <a:t>nutrision_score</a:t>
            </a:r>
            <a:r>
              <a:rPr lang="fr-FR" sz="2000" dirty="0"/>
              <a:t> et </a:t>
            </a:r>
            <a:r>
              <a:rPr lang="fr-FR" sz="2000" dirty="0" err="1"/>
              <a:t>saturated_fat</a:t>
            </a:r>
            <a:r>
              <a:rPr lang="fr-FR" sz="2000" dirty="0"/>
              <a:t>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1CD9D01-C208-9DCD-5ED9-748402AD3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62014" y="1681163"/>
            <a:ext cx="5157787" cy="401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25"/>
    </mc:Choice>
    <mc:Fallback xmlns="">
      <p:transition spd="slow" advTm="426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373E-597E-250D-7EFA-CF5DE042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Analyse </a:t>
            </a:r>
            <a:r>
              <a:rPr lang="en-BB" b="1" dirty="0"/>
              <a:t>Multi</a:t>
            </a:r>
            <a:r>
              <a:rPr lang="fr-FR" b="1" dirty="0"/>
              <a:t>variée</a:t>
            </a:r>
            <a:r>
              <a:rPr lang="en-BB" b="1" dirty="0"/>
              <a:t>:</a:t>
            </a:r>
            <a:br>
              <a:rPr lang="en-BB" b="1" dirty="0"/>
            </a:br>
            <a:r>
              <a:rPr lang="en-US" b="1" dirty="0" err="1"/>
              <a:t>Analyse</a:t>
            </a:r>
            <a:r>
              <a:rPr lang="en-US" b="1" dirty="0"/>
              <a:t> En Component Principal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9BAE9-5E89-61A0-9240-407710B41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431971" cy="4486275"/>
          </a:xfrm>
        </p:spPr>
        <p:txBody>
          <a:bodyPr>
            <a:normAutofit/>
          </a:bodyPr>
          <a:lstStyle/>
          <a:p>
            <a:pPr algn="just"/>
            <a:endParaRPr lang="fr-FR" sz="2000" dirty="0"/>
          </a:p>
          <a:p>
            <a:pPr algn="just"/>
            <a:r>
              <a:rPr lang="fr-FR" sz="2000" dirty="0"/>
              <a:t>L'ACP est une technique de réduction de dimensionnalité qui transforme un certain nombre de variables linéairement corrélé entre elles, en un nombre plus petit de variables.</a:t>
            </a:r>
          </a:p>
          <a:p>
            <a:pPr algn="just"/>
            <a:endParaRPr lang="fr-FR" sz="2000" dirty="0"/>
          </a:p>
          <a:p>
            <a:pPr marL="0" indent="0" algn="just">
              <a:buNone/>
            </a:pPr>
            <a:endParaRPr lang="fr-FR" sz="2000" dirty="0"/>
          </a:p>
          <a:p>
            <a:pPr algn="just"/>
            <a:r>
              <a:rPr lang="fr-FR" sz="2000" dirty="0"/>
              <a:t>Trouve les directions de variance maximale dans les données et projette les données sur ces directions. La quantité de variance expliquée par chaque direction est appelée « variance expliquée ». La variance expliquée peut-être utilisée pour choisir le nombre de dimensions à conserver dans un jeu de données réduit.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1C470C-A8E6-4E84-9370-7152F92D65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88958" y="1825626"/>
            <a:ext cx="3404937" cy="2145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82BE5-718F-E31C-E050-7B11409FB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84" y="4265195"/>
            <a:ext cx="3356811" cy="157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7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060"/>
    </mc:Choice>
    <mc:Fallback xmlns="">
      <p:transition spd="slow" advTm="20106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CE78-013A-F1E3-ED6F-F0D73D57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61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Corrélation Entre Chaque Parameter Et Les </a:t>
            </a:r>
            <a:r>
              <a:rPr lang="en-US" b="1" dirty="0" err="1"/>
              <a:t>Principaux</a:t>
            </a:r>
            <a:r>
              <a:rPr lang="en-US" b="1" dirty="0"/>
              <a:t> </a:t>
            </a:r>
            <a:r>
              <a:rPr lang="en-US" b="1" dirty="0" err="1"/>
              <a:t>Composants</a:t>
            </a:r>
            <a:r>
              <a:rPr lang="en-US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616DF-7FE2-F7EE-C2F0-F99D44EF99B3}"/>
              </a:ext>
            </a:extLst>
          </p:cNvPr>
          <p:cNvSpPr/>
          <p:nvPr/>
        </p:nvSpPr>
        <p:spPr>
          <a:xfrm>
            <a:off x="7323826" y="1877384"/>
            <a:ext cx="3941178" cy="435133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7E481-83A2-6309-157F-646EC5ED084C}"/>
              </a:ext>
            </a:extLst>
          </p:cNvPr>
          <p:cNvSpPr/>
          <p:nvPr/>
        </p:nvSpPr>
        <p:spPr>
          <a:xfrm>
            <a:off x="6639726" y="1789117"/>
            <a:ext cx="4300801" cy="433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tx1"/>
                </a:solidFill>
              </a:rPr>
              <a:t>PCA 1 — Les protéines, sel et sodium sont pesées le plus dans le PC1 et  </a:t>
            </a:r>
          </a:p>
          <a:p>
            <a:r>
              <a:rPr lang="fr-FR" sz="2000" dirty="0">
                <a:solidFill>
                  <a:schemeClr val="tx1"/>
                </a:solidFill>
              </a:rPr>
              <a:t>Les fruits et noix, sont pesée les moins.</a:t>
            </a:r>
          </a:p>
          <a:p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dirty="0">
                <a:solidFill>
                  <a:schemeClr val="tx1"/>
                </a:solidFill>
              </a:rPr>
              <a:t>PCA 2 — Les carbohydrates et sucres sont les paramètres plus représentes.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7516B7-56B9-6122-BE16-BE80DE5D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4" y="1789893"/>
            <a:ext cx="5189791" cy="43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38"/>
    </mc:Choice>
    <mc:Fallback xmlns="">
      <p:transition spd="slow" advTm="6243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3AC8-1A6B-99C0-D512-B21A3233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</a:t>
            </a:r>
            <a:r>
              <a:rPr lang="fr-FR" sz="4400" dirty="0"/>
              <a:t>iagramme </a:t>
            </a:r>
            <a:r>
              <a:rPr lang="fr-FR" dirty="0"/>
              <a:t>D</a:t>
            </a:r>
            <a:r>
              <a:rPr lang="fr-FR" sz="4400" dirty="0"/>
              <a:t>'éboulis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EE54B-58CF-A1E3-8ED6-373B75493AE5}"/>
              </a:ext>
            </a:extLst>
          </p:cNvPr>
          <p:cNvSpPr txBox="1"/>
          <p:nvPr/>
        </p:nvSpPr>
        <p:spPr>
          <a:xfrm>
            <a:off x="7182957" y="1545707"/>
            <a:ext cx="490018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Dans la barre bleu,  nous pouvons observer la variance explique pour chaque CP. En rouge la variance cumulée pour 10 CPs.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À partir du diagramme d'éboulis,  nous pouvons lire le pourcentage de la variance expliquée, lorsque nous ajoutons des composants principaux. Ainsi, la première composante principale explique 31 % de la variance de l'ensemble de données. Les 2 premières composantes principales expliquent 60 % variance </a:t>
            </a:r>
            <a:r>
              <a:rPr lang="en-US" sz="2000" dirty="0"/>
              <a:t>cumulée</a:t>
            </a:r>
            <a:r>
              <a:rPr lang="fr-FR" sz="2000" dirty="0"/>
              <a:t>, et les </a:t>
            </a:r>
            <a:r>
              <a:rPr lang="en-US" sz="2000" dirty="0"/>
              <a:t>6 premières </a:t>
            </a:r>
            <a:r>
              <a:rPr lang="fr-FR" sz="2000" dirty="0"/>
              <a:t>CP</a:t>
            </a:r>
            <a:r>
              <a:rPr lang="en-US" sz="2000" dirty="0"/>
              <a:t> 90% de variance cumulée.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A92AA3-7C90-2810-6093-2B2300F75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253" y="1545707"/>
            <a:ext cx="5534806" cy="435133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B792EF-6D03-0D40-75D3-861FF1417BA0}"/>
              </a:ext>
            </a:extLst>
          </p:cNvPr>
          <p:cNvSpPr/>
          <p:nvPr/>
        </p:nvSpPr>
        <p:spPr>
          <a:xfrm>
            <a:off x="2221545" y="2430462"/>
            <a:ext cx="4283455" cy="4351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4473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02"/>
    </mc:Choice>
    <mc:Fallback xmlns="">
      <p:transition spd="slow" advTm="6030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80E2-B4A6-40AF-D74C-245A2851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Cercle De Corrélation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CA2BAE-B005-5A7A-2E9A-4347F8B8C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943" y="1690688"/>
            <a:ext cx="4650109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2ED5E-5266-9F88-C744-55345BE6F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4684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64"/>
    </mc:Choice>
    <mc:Fallback xmlns="">
      <p:transition spd="slow" advTm="9636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2535-879F-9439-3F52-90C54AB9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Nuage De Points PC1 vs PC2 ou PC5 vs PC6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ABE21-E392-502C-4015-CACEFD17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5026"/>
            <a:ext cx="5131297" cy="403591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4E47AF-AFD1-F243-8E61-F66D3C44E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6429" y="1825625"/>
            <a:ext cx="5181600" cy="4351338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027BFCB-C6BA-ED34-30AF-0768252DDF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99838" y="1825625"/>
            <a:ext cx="4526324" cy="4351338"/>
          </a:xfrm>
        </p:spPr>
      </p:pic>
    </p:spTree>
    <p:extLst>
      <p:ext uri="{BB962C8B-B14F-4D97-AF65-F5344CB8AC3E}">
        <p14:creationId xmlns:p14="http://schemas.microsoft.com/office/powerpoint/2010/main" val="57184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95"/>
    </mc:Choice>
    <mc:Fallback xmlns="">
      <p:transition spd="slow" advTm="6659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BD46-457F-0BF2-614E-DD12D2D3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64" y="365125"/>
            <a:ext cx="10206135" cy="1166836"/>
          </a:xfrm>
        </p:spPr>
        <p:txBody>
          <a:bodyPr>
            <a:normAutofit fontScale="90000"/>
          </a:bodyPr>
          <a:lstStyle/>
          <a:p>
            <a:pPr algn="ctr"/>
            <a:r>
              <a:rPr lang="fr-FR" altLang="en-US" sz="4900" b="1" dirty="0"/>
              <a:t>Définition De La Problématique </a:t>
            </a:r>
            <a:br>
              <a:rPr lang="fr-FR" altLang="en-US" sz="4400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585E-36AB-7802-6CD1-C90AB6D55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293" y="1531961"/>
            <a:ext cx="5503506" cy="4960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L'agence "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Santé publique France</a:t>
            </a:r>
            <a:r>
              <a:rPr lang="fr-FR" sz="2000" dirty="0"/>
              <a:t>" a lancé un appel à </a:t>
            </a:r>
            <a:r>
              <a:rPr lang="en-BB" sz="2000" dirty="0"/>
              <a:t>des </a:t>
            </a:r>
            <a:r>
              <a:rPr lang="fr-FR" sz="2000" dirty="0"/>
              <a:t>projets pour trouver des idées innovantes d’applications en lien avec l'alimentation. 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/>
              <a:t>Le jeu de données </a:t>
            </a:r>
            <a:r>
              <a:rPr lang="en-US" sz="2000" dirty="0"/>
              <a:t>utilisée,</a:t>
            </a:r>
            <a:r>
              <a:rPr lang="fr-FR" sz="2000" dirty="0"/>
              <a:t> proviennent de la base de données Open Food </a:t>
            </a:r>
            <a:r>
              <a:rPr lang="fr-FR" sz="2000" dirty="0" err="1"/>
              <a:t>Facts</a:t>
            </a:r>
            <a:r>
              <a:rPr lang="fr-FR" sz="2000" dirty="0"/>
              <a:t>. Une base open source, sur les produits alimentaires, avec 1 500 + contributeurs  1 000 000+ produits.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/>
              <a:t>Ce jeu de donnes, contiens 320772 lignes et 162 colonnes.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36156-4AAB-97BB-86B2-B62E200C22E8}"/>
              </a:ext>
            </a:extLst>
          </p:cNvPr>
          <p:cNvSpPr txBox="1">
            <a:spLocks/>
          </p:cNvSpPr>
          <p:nvPr/>
        </p:nvSpPr>
        <p:spPr>
          <a:xfrm>
            <a:off x="694426" y="1247953"/>
            <a:ext cx="5401574" cy="468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03140-9D64-456D-E58A-18C9F8440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93" y="1495738"/>
            <a:ext cx="3976739" cy="225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7C79C-1D7C-7AA7-8C95-95BF7BBCF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271" y="4227727"/>
            <a:ext cx="2781688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90"/>
    </mc:Choice>
    <mc:Fallback xmlns="">
      <p:transition spd="slow" advTm="3339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134D-AF2C-11BD-0A6A-7B2FBFDA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14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900" b="1" dirty="0"/>
              <a:t>Contribution de chaque variable aux composantes principales</a:t>
            </a:r>
            <a:br>
              <a:rPr lang="fr-FR" b="1" i="0" dirty="0">
                <a:solidFill>
                  <a:srgbClr val="271A38"/>
                </a:solidFill>
                <a:effectLst/>
                <a:latin typeface="Inter"/>
              </a:rPr>
            </a:br>
            <a:endParaRPr lang="fr-F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7EA28E-C0DD-0F2D-690B-E104AD4FC1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A4ADD-50EC-68E0-5522-BDC83FCBF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07" y="1825625"/>
            <a:ext cx="5129793" cy="4420921"/>
          </a:xfrm>
          <a:prstGeom prst="rect">
            <a:avLst/>
          </a:prstGeo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12A6CB97-1B77-1494-0DC8-3668218BA1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98867" y="1825625"/>
            <a:ext cx="4328266" cy="4351338"/>
          </a:xfrm>
        </p:spPr>
      </p:pic>
    </p:spTree>
    <p:extLst>
      <p:ext uri="{BB962C8B-B14F-4D97-AF65-F5344CB8AC3E}">
        <p14:creationId xmlns:p14="http://schemas.microsoft.com/office/powerpoint/2010/main" val="4794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1"/>
    </mc:Choice>
    <mc:Fallback xmlns="">
      <p:transition spd="slow" advTm="6147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09A5-CB70-E113-A8E9-79D22D28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One-Way ANOVA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C02D9-D514-DCF6-0E15-1CF3468A0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55827"/>
            <a:ext cx="5181600" cy="47489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/>
              <a:t>Une ANOVA unidirectionnelle est utilisée pour trois groupes de données ou plus, afin d'obtenir des informations sur la relation entre les variables dépendantes et indépendantes.</a:t>
            </a:r>
          </a:p>
          <a:p>
            <a:pPr marL="0" indent="0">
              <a:buNone/>
            </a:pPr>
            <a:r>
              <a:rPr lang="fr-FR" sz="2000" dirty="0"/>
              <a:t>Notre objectif est de vérifier si la catégorie </a:t>
            </a:r>
            <a:r>
              <a:rPr lang="fr-FR" sz="2000" dirty="0" err="1"/>
              <a:t>pnns_groups</a:t>
            </a:r>
            <a:r>
              <a:rPr lang="fr-FR" sz="2000" dirty="0"/>
              <a:t> c’est influence par le </a:t>
            </a:r>
            <a:r>
              <a:rPr lang="fr-FR" sz="2000" dirty="0" err="1"/>
              <a:t>Nutriscore</a:t>
            </a:r>
            <a:r>
              <a:rPr lang="fr-FR" sz="2000" dirty="0"/>
              <a:t>. 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/>
              <a:t> H0 : les moyennes des groupes sont égales (pas de variation des moyennes des groupes et donc la catégorie n'a aucune influence sur le Nutri_score).</a:t>
            </a:r>
          </a:p>
          <a:p>
            <a:pPr marL="0" indent="0">
              <a:buNone/>
            </a:pPr>
            <a:r>
              <a:rPr lang="fr-FR" sz="2000" dirty="0"/>
              <a:t>H1: au moins, une moyenne du groupe est différente des autres groupes.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07534-E700-DB89-AB9D-3C7FF8ACA0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0952" y="1825625"/>
            <a:ext cx="4307971" cy="293024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5F3129-C043-B548-D512-023F0B243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52" y="5060069"/>
            <a:ext cx="4307971" cy="14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4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41"/>
    </mc:Choice>
    <mc:Fallback xmlns="">
      <p:transition spd="slow" advTm="8164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9A2C-B043-6780-46D7-743CF5AE9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5" y="1963325"/>
            <a:ext cx="11331389" cy="23876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6F6D5-29D3-0B9D-0F6C-D3886A9CB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828" y="4496696"/>
            <a:ext cx="11331389" cy="1750807"/>
          </a:xfrm>
        </p:spPr>
        <p:txBody>
          <a:bodyPr/>
          <a:lstStyle/>
          <a:p>
            <a:pPr algn="l"/>
            <a:r>
              <a:rPr lang="fr-FR" sz="2000" dirty="0"/>
              <a:t>Le résultat le plus important est le PR. Il s'agit de la valeur p (également connue sous le nom de signifiance). La valeur de p est </a:t>
            </a:r>
            <a:r>
              <a:rPr lang="en-US" sz="2000" dirty="0"/>
              <a:t>supérieure</a:t>
            </a:r>
            <a:r>
              <a:rPr lang="fr-FR" sz="2000" dirty="0"/>
              <a:t> au seuil habituel de 0,05. Donc on ne peut pas rééjecter la hippothèse nulle, </a:t>
            </a:r>
            <a:r>
              <a:rPr lang="en-BB" sz="2000" dirty="0"/>
              <a:t>et </a:t>
            </a:r>
            <a:r>
              <a:rPr lang="fr-FR" sz="2000" dirty="0"/>
              <a:t>on conclu que le </a:t>
            </a:r>
            <a:r>
              <a:rPr lang="fr-FR" sz="2000" dirty="0" err="1"/>
              <a:t>pnn</a:t>
            </a:r>
            <a:r>
              <a:rPr lang="fr-FR" sz="2000" dirty="0"/>
              <a:t> n'ai aucune influence sur le Nutri_score.</a:t>
            </a:r>
            <a:endParaRPr lang="en-US" sz="2000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012B8-7217-16AB-0C47-5E79765FB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" y="1963325"/>
            <a:ext cx="5554532" cy="2304844"/>
          </a:xfrm>
          <a:prstGeom prst="rect">
            <a:avLst/>
          </a:prstGeom>
        </p:spPr>
      </p:pic>
      <p:pic>
        <p:nvPicPr>
          <p:cNvPr id="5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73EC138E-BC88-EA43-F0B3-ED9D59B7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2213" y="2004703"/>
            <a:ext cx="5647764" cy="23048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3A8E16-08C6-860F-CE4D-131EDAA764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One-Way ANOVA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59"/>
    </mc:Choice>
    <mc:Fallback xmlns="">
      <p:transition spd="slow" advTm="9165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0514-108C-87EC-3B4B-1960374F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EGAPP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B508F-46C4-E544-F31F-ACD81F844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600" dirty="0"/>
              <a:t>Proposer des </a:t>
            </a:r>
            <a:r>
              <a:rPr lang="en-US" sz="2600" dirty="0" err="1"/>
              <a:t>repas</a:t>
            </a:r>
            <a:r>
              <a:rPr lang="en-US" sz="2600" dirty="0"/>
              <a:t> </a:t>
            </a:r>
            <a:r>
              <a:rPr lang="en-US" sz="2600" dirty="0" err="1"/>
              <a:t>complets</a:t>
            </a:r>
            <a:r>
              <a:rPr lang="en-US" sz="2600" dirty="0"/>
              <a:t> et </a:t>
            </a:r>
            <a:r>
              <a:rPr lang="en-US" sz="2600" dirty="0" err="1"/>
              <a:t>équilibrés</a:t>
            </a:r>
            <a:r>
              <a:rPr lang="en-US" sz="2600" dirty="0"/>
              <a:t> au </a:t>
            </a:r>
            <a:r>
              <a:rPr lang="en-US" sz="2600" dirty="0" err="1"/>
              <a:t>niveau</a:t>
            </a:r>
            <a:r>
              <a:rPr lang="en-US" sz="2600" dirty="0"/>
              <a:t> du </a:t>
            </a:r>
            <a:r>
              <a:rPr lang="en-US" sz="2600" dirty="0" err="1"/>
              <a:t>contenu</a:t>
            </a:r>
            <a:r>
              <a:rPr lang="en-US" sz="2600" dirty="0"/>
              <a:t> </a:t>
            </a:r>
            <a:r>
              <a:rPr lang="en-US" sz="2600" dirty="0" err="1"/>
              <a:t>d’acides</a:t>
            </a:r>
            <a:r>
              <a:rPr lang="en-US" sz="2600" dirty="0"/>
              <a:t> gras, lipides, </a:t>
            </a:r>
            <a:r>
              <a:rPr lang="en-US" sz="2600" dirty="0" err="1"/>
              <a:t>glucides</a:t>
            </a:r>
            <a:r>
              <a:rPr lang="en-US" sz="2600" dirty="0"/>
              <a:t> et proteins </a:t>
            </a:r>
            <a:r>
              <a:rPr lang="en-US" sz="2600" dirty="0" err="1"/>
              <a:t>d’originne</a:t>
            </a:r>
            <a:r>
              <a:rPr lang="en-US" sz="2600" dirty="0"/>
              <a:t> vegetal.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600" b="1" dirty="0"/>
              <a:t>Mode d'operation:</a:t>
            </a:r>
            <a:endParaRPr lang="fr-FR" sz="2600" b="1" dirty="0"/>
          </a:p>
          <a:p>
            <a:pPr marL="0" indent="0" algn="l">
              <a:lnSpc>
                <a:spcPct val="120000"/>
              </a:lnSpc>
              <a:buNone/>
            </a:pPr>
            <a:r>
              <a:rPr lang="fr-FR" sz="2600" dirty="0"/>
              <a:t>1.Sélectionnez votre genre</a:t>
            </a:r>
            <a:r>
              <a:rPr lang="en-BB" sz="2600" dirty="0"/>
              <a:t>;</a:t>
            </a:r>
            <a:endParaRPr lang="fr-FR" sz="2600" dirty="0"/>
          </a:p>
          <a:p>
            <a:pPr marL="0" indent="0" algn="l">
              <a:lnSpc>
                <a:spcPct val="120000"/>
              </a:lnSpc>
              <a:buNone/>
            </a:pPr>
            <a:r>
              <a:rPr lang="fr-FR" sz="2600" dirty="0"/>
              <a:t>2.Choisissez vos aliments végétariens préfères</a:t>
            </a:r>
            <a:r>
              <a:rPr lang="en-BB" sz="2600" dirty="0"/>
              <a:t>;</a:t>
            </a:r>
            <a:endParaRPr lang="fr-FR" sz="2600" dirty="0"/>
          </a:p>
          <a:p>
            <a:pPr marL="0" indent="0" algn="l">
              <a:lnSpc>
                <a:spcPct val="120000"/>
              </a:lnSpc>
              <a:buNone/>
            </a:pPr>
            <a:r>
              <a:rPr lang="fr-FR" sz="2600" dirty="0"/>
              <a:t>3.Entrez vos mensurations</a:t>
            </a:r>
            <a:r>
              <a:rPr lang="en-BB" sz="2600" dirty="0"/>
              <a:t>;</a:t>
            </a:r>
            <a:endParaRPr lang="fr-FR" sz="2600" dirty="0"/>
          </a:p>
          <a:p>
            <a:pPr marL="0" indent="0" algn="l">
              <a:lnSpc>
                <a:spcPct val="120000"/>
              </a:lnSpc>
              <a:buNone/>
            </a:pPr>
            <a:r>
              <a:rPr lang="fr-FR" sz="2600" dirty="0"/>
              <a:t>4.Obtenez un plan personnalisé basée sur le Nutri_score</a:t>
            </a:r>
            <a:r>
              <a:rPr lang="en-BB" sz="2600" dirty="0"/>
              <a:t>;</a:t>
            </a:r>
            <a:endParaRPr lang="fr-FR" sz="2600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7CC73-F4AA-5232-3C22-5958A084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37" y="516473"/>
            <a:ext cx="959464" cy="1022865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739C4440-FC2A-2DDC-58E8-FB85E17719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975449"/>
            <a:ext cx="5181600" cy="3950898"/>
          </a:xfrm>
        </p:spPr>
      </p:pic>
    </p:spTree>
    <p:extLst>
      <p:ext uri="{BB962C8B-B14F-4D97-AF65-F5344CB8AC3E}">
        <p14:creationId xmlns:p14="http://schemas.microsoft.com/office/powerpoint/2010/main" val="61247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75"/>
    </mc:Choice>
    <mc:Fallback xmlns="">
      <p:transition spd="slow" advTm="3357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8909-C107-6155-AEAB-A00A9AC0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Nutri-Score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184F0-AC41-CF85-7760-FA00917B90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85668"/>
            <a:ext cx="5183188" cy="47072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700" dirty="0"/>
              <a:t>C’est un logo que figure sur les emballages alimentaires et que informe le consommateur sur la qualité  nutritionnel du produit.</a:t>
            </a:r>
          </a:p>
          <a:p>
            <a:pPr marL="0" indent="0">
              <a:buNone/>
            </a:pPr>
            <a:r>
              <a:rPr lang="fr-FR" sz="1700" dirty="0"/>
              <a:t>Les "ingrédients défavorables" tels que le sucre, le sel, les acides gras saturés, ainsi qu'une teneur énergétique élevée vont gagner des points positifs pour le produit (de 0 à 10 selon les grammes ou </a:t>
            </a:r>
            <a:r>
              <a:rPr lang="fr-FR" sz="1700" dirty="0" err="1"/>
              <a:t>KJs</a:t>
            </a:r>
            <a:r>
              <a:rPr lang="fr-FR" sz="1700" dirty="0"/>
              <a:t> pour 100 grammes).</a:t>
            </a:r>
          </a:p>
          <a:p>
            <a:pPr marL="0" indent="0">
              <a:buNone/>
            </a:pPr>
            <a:r>
              <a:rPr lang="fr-FR" sz="1700" dirty="0"/>
              <a:t>Les "ingrédients favorables" tels que les protéines, les fibres, les fruits, les légumes et les noix vont gagner des points négatifs pour le produit (de 0 à -5 en fonction des pourcentages globaux et des grammes pour 100 grammes). </a:t>
            </a:r>
          </a:p>
          <a:p>
            <a:pPr marL="0" indent="0">
              <a:buNone/>
            </a:pPr>
            <a:r>
              <a:rPr lang="fr-FR" sz="1700" dirty="0"/>
              <a:t>SCORE FINAL</a:t>
            </a:r>
          </a:p>
          <a:p>
            <a:pPr marL="0" indent="0">
              <a:buNone/>
            </a:pPr>
            <a:r>
              <a:rPr lang="en-US" sz="1700" dirty="0"/>
              <a:t>N - P</a:t>
            </a:r>
            <a:endParaRPr lang="fr-FR" sz="1700" dirty="0"/>
          </a:p>
          <a:p>
            <a:pPr marL="0" indent="0">
              <a:buNone/>
            </a:pPr>
            <a:r>
              <a:rPr lang="fr-FR" sz="1700" dirty="0"/>
              <a:t>Plus, le score obtenu par un produit est bas, meilleur est son Nutri-Score. Les points vont de -15 (A, vert foncé, choix plus sain) à plus de 40 (E, rouge, choix moins sain).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6C5A7E-0007-27B8-7BB9-9A1A03535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013291"/>
            <a:ext cx="5310441" cy="4251960"/>
          </a:xfrm>
        </p:spPr>
      </p:pic>
    </p:spTree>
    <p:extLst>
      <p:ext uri="{BB962C8B-B14F-4D97-AF65-F5344CB8AC3E}">
        <p14:creationId xmlns:p14="http://schemas.microsoft.com/office/powerpoint/2010/main" val="123077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1"/>
    </mc:Choice>
    <mc:Fallback xmlns="">
      <p:transition spd="slow" advTm="536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38530-DC03-DEAE-B328-4C81C173D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3795" y="2354282"/>
            <a:ext cx="4706255" cy="28568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D7A13-8678-19C4-92B6-781F2CAE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971" y="2040597"/>
            <a:ext cx="1563546" cy="1266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59035-4A1C-AEB3-17DB-A4D533B6C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972" y="193676"/>
            <a:ext cx="1563544" cy="149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469AC-5442-6A1A-26BB-88262F03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944" y="3661336"/>
            <a:ext cx="1620572" cy="1326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3F081A-F1D4-7E20-A8B3-9AA1242A1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051" y="5399775"/>
            <a:ext cx="1620572" cy="1021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748809-4706-0AC2-2E7A-4C4A325A40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6206" y="535500"/>
            <a:ext cx="998549" cy="614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130DF0-2F3F-C315-EFF9-B657320540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8685" y="5586181"/>
            <a:ext cx="1053589" cy="6486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C6382D-05A9-5FF3-B076-CBC13E5CD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1489" y="4000424"/>
            <a:ext cx="998549" cy="6486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E3EA6-A409-5C99-F927-C3E35B2671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3725" y="2354282"/>
            <a:ext cx="976313" cy="601039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DDF84A-3037-485C-7E96-230B69A02E37}"/>
              </a:ext>
            </a:extLst>
          </p:cNvPr>
          <p:cNvSpPr txBox="1">
            <a:spLocks/>
          </p:cNvSpPr>
          <p:nvPr/>
        </p:nvSpPr>
        <p:spPr>
          <a:xfrm>
            <a:off x="1013795" y="1336106"/>
            <a:ext cx="4706256" cy="82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842D8-3B22-8DDE-5EBA-9BC08850C8A4}"/>
              </a:ext>
            </a:extLst>
          </p:cNvPr>
          <p:cNvSpPr txBox="1"/>
          <p:nvPr/>
        </p:nvSpPr>
        <p:spPr>
          <a:xfrm>
            <a:off x="1013795" y="1501985"/>
            <a:ext cx="4843541" cy="65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Apports nutritionnels de référence en macronutriments</a:t>
            </a:r>
          </a:p>
        </p:txBody>
      </p:sp>
    </p:spTree>
    <p:extLst>
      <p:ext uri="{BB962C8B-B14F-4D97-AF65-F5344CB8AC3E}">
        <p14:creationId xmlns:p14="http://schemas.microsoft.com/office/powerpoint/2010/main" val="121299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41"/>
    </mc:Choice>
    <mc:Fallback xmlns="">
      <p:transition spd="slow" advTm="2424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DB32-D5FF-7A8D-6B10-23210607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74"/>
            <a:ext cx="10515600" cy="866516"/>
          </a:xfrm>
        </p:spPr>
        <p:txBody>
          <a:bodyPr/>
          <a:lstStyle/>
          <a:p>
            <a:pPr algn="ctr"/>
            <a:r>
              <a:rPr lang="en-US" b="1" dirty="0"/>
              <a:t>Choix Des Variables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FFC62B-37A4-2B59-50AF-08916EC3C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578" y="1672430"/>
            <a:ext cx="7346749" cy="4253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DCACEB-AE63-C44C-428F-B245D49B2CD7}"/>
              </a:ext>
            </a:extLst>
          </p:cNvPr>
          <p:cNvSpPr/>
          <p:nvPr/>
        </p:nvSpPr>
        <p:spPr>
          <a:xfrm>
            <a:off x="8013033" y="5155455"/>
            <a:ext cx="3837020" cy="379892"/>
          </a:xfrm>
          <a:prstGeom prst="rect">
            <a:avLst/>
          </a:prstGeom>
          <a:solidFill>
            <a:schemeClr val="bg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 Restantes: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06F4D2-87F2-CB17-1A0E-F60B576453A2}"/>
              </a:ext>
            </a:extLst>
          </p:cNvPr>
          <p:cNvSpPr/>
          <p:nvPr/>
        </p:nvSpPr>
        <p:spPr>
          <a:xfrm>
            <a:off x="8013033" y="1702545"/>
            <a:ext cx="3837020" cy="333297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carbohydrates_100g, fiber_100g, fruits-vegetables-nuts_100g, </a:t>
            </a:r>
          </a:p>
          <a:p>
            <a:r>
              <a:rPr lang="en-US" sz="2000" dirty="0" err="1"/>
              <a:t>product_name</a:t>
            </a:r>
            <a:r>
              <a:rPr lang="en-US" sz="2000" dirty="0"/>
              <a:t>, quantity, </a:t>
            </a:r>
            <a:r>
              <a:rPr lang="en-US" sz="2000" dirty="0" err="1"/>
              <a:t>packaging_tags</a:t>
            </a:r>
            <a:r>
              <a:rPr lang="en-US" sz="2000" dirty="0"/>
              <a:t>, </a:t>
            </a:r>
            <a:r>
              <a:rPr lang="en-US" sz="2000" dirty="0" err="1"/>
              <a:t>categories_fr</a:t>
            </a:r>
            <a:r>
              <a:rPr lang="en-US" sz="2000" dirty="0"/>
              <a:t>                </a:t>
            </a:r>
          </a:p>
          <a:p>
            <a:r>
              <a:rPr lang="en-US" sz="2000" dirty="0" err="1"/>
              <a:t>nutrition_grade_fr</a:t>
            </a:r>
            <a:r>
              <a:rPr lang="en-US" sz="2000" dirty="0"/>
              <a:t>, pnns_groups_1, pnns_groups_2                 </a:t>
            </a:r>
          </a:p>
          <a:p>
            <a:r>
              <a:rPr lang="en-US" sz="2000" dirty="0" err="1"/>
              <a:t>main_category_fr</a:t>
            </a:r>
            <a:r>
              <a:rPr lang="en-US" sz="2000" dirty="0"/>
              <a:t>, energy_100g, saturated-fat_100g           </a:t>
            </a:r>
          </a:p>
          <a:p>
            <a:r>
              <a:rPr lang="en-US" sz="2000" dirty="0"/>
              <a:t>sugars_100g, proteins_100g, salt_100g, sodium_100g                  </a:t>
            </a:r>
          </a:p>
          <a:p>
            <a:r>
              <a:rPr lang="en-US" sz="2000" dirty="0"/>
              <a:t>nutrition-score-fr_100g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2ED66-DD74-3D86-8B76-004DAA561EA8}"/>
              </a:ext>
            </a:extLst>
          </p:cNvPr>
          <p:cNvSpPr/>
          <p:nvPr/>
        </p:nvSpPr>
        <p:spPr>
          <a:xfrm>
            <a:off x="582578" y="1241426"/>
            <a:ext cx="3837020" cy="379892"/>
          </a:xfrm>
          <a:prstGeom prst="rect">
            <a:avLst/>
          </a:prstGeom>
          <a:solidFill>
            <a:schemeClr val="bg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Taux de Remplissage a 55%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8C297-CA3B-BA1C-459E-099D935D35C1}"/>
              </a:ext>
            </a:extLst>
          </p:cNvPr>
          <p:cNvSpPr/>
          <p:nvPr/>
        </p:nvSpPr>
        <p:spPr>
          <a:xfrm>
            <a:off x="8013033" y="1241426"/>
            <a:ext cx="3837020" cy="379892"/>
          </a:xfrm>
          <a:prstGeom prst="rect">
            <a:avLst/>
          </a:prstGeom>
          <a:solidFill>
            <a:schemeClr val="bg2">
              <a:lumMod val="60000"/>
              <a:lumOff val="4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 Choisies: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0FDCD-D19C-F387-6CA2-BA6865C32089}"/>
              </a:ext>
            </a:extLst>
          </p:cNvPr>
          <p:cNvSpPr/>
          <p:nvPr/>
        </p:nvSpPr>
        <p:spPr>
          <a:xfrm>
            <a:off x="7772402" y="5546508"/>
            <a:ext cx="3837020" cy="37989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82419 lignes</a:t>
            </a:r>
          </a:p>
        </p:txBody>
      </p:sp>
    </p:spTree>
    <p:extLst>
      <p:ext uri="{BB962C8B-B14F-4D97-AF65-F5344CB8AC3E}">
        <p14:creationId xmlns:p14="http://schemas.microsoft.com/office/powerpoint/2010/main" val="15546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08"/>
    </mc:Choice>
    <mc:Fallback xmlns="">
      <p:transition spd="slow" advTm="9310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8A1A-0772-4AC0-7D79-BE1D77B9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NETTOYAGE DES DONNES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786FB-081E-814E-122C-1C953ACBA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ETAPES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C9098-B043-61A5-10F3-4E7AACBD07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Suppression des doubloons</a:t>
            </a:r>
            <a:r>
              <a:rPr lang="en-BB" sz="2000" dirty="0"/>
              <a:t>;</a:t>
            </a:r>
            <a:r>
              <a:rPr lang="en-US" sz="2000" dirty="0"/>
              <a:t> </a:t>
            </a:r>
          </a:p>
          <a:p>
            <a:r>
              <a:rPr lang="en-US" sz="2000" dirty="0"/>
              <a:t>Traitement des valeurs aberrantes</a:t>
            </a:r>
            <a:r>
              <a:rPr lang="en-BB" sz="2000" dirty="0"/>
              <a:t>;</a:t>
            </a:r>
            <a:endParaRPr lang="en-US" sz="2000" dirty="0"/>
          </a:p>
          <a:p>
            <a:r>
              <a:rPr lang="en-US" sz="2000" dirty="0"/>
              <a:t>Traitement  des valeurs manquantes</a:t>
            </a:r>
            <a:r>
              <a:rPr lang="en-BB" sz="2000" dirty="0"/>
              <a:t>;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7BFFB-D1F4-CFD8-AB11-4E634BEE3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DES TRAITEMENTS UTILISES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8AD38-1939-6210-E1AD-D06A93D1F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78686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Suppression des observations qui </a:t>
            </a:r>
          </a:p>
          <a:p>
            <a:pPr marL="0" indent="0">
              <a:buNone/>
            </a:pPr>
            <a:r>
              <a:rPr lang="en-US" sz="2000" dirty="0"/>
              <a:t> contiennent  </a:t>
            </a:r>
            <a:r>
              <a:rPr lang="en-BB" sz="2000" dirty="0"/>
              <a:t>le mot </a:t>
            </a:r>
            <a:r>
              <a:rPr lang="en-US" sz="2000" dirty="0"/>
              <a:t>“unknown”</a:t>
            </a:r>
            <a:r>
              <a:rPr lang="en-BB" sz="2000" dirty="0"/>
              <a:t>,</a:t>
            </a:r>
            <a:r>
              <a:rPr lang="en-US" sz="2000" dirty="0"/>
              <a:t> pour  le</a:t>
            </a:r>
          </a:p>
          <a:p>
            <a:pPr marL="0" indent="0">
              <a:buNone/>
            </a:pPr>
            <a:r>
              <a:rPr lang="en-US" sz="2000" dirty="0"/>
              <a:t>“pnns_groups_1” et “pnns_groups_2”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Correction orthographique</a:t>
            </a:r>
          </a:p>
          <a:p>
            <a:pPr marL="0" indent="0">
              <a:buNone/>
            </a:pPr>
            <a:r>
              <a:rPr lang="en-US" sz="2000" dirty="0" err="1"/>
              <a:t>Data_fr</a:t>
            </a:r>
            <a:r>
              <a:rPr lang="en-US" sz="2000" dirty="0"/>
              <a:t>["pnns_groups_2"] = </a:t>
            </a:r>
            <a:r>
              <a:rPr lang="en-US" sz="2000" dirty="0" err="1"/>
              <a:t>Data_fr</a:t>
            </a:r>
            <a:r>
              <a:rPr lang="en-US" sz="2000" dirty="0"/>
              <a:t>["pnns_groups_2"].</a:t>
            </a:r>
            <a:r>
              <a:rPr lang="en-US" sz="2000" dirty="0" err="1"/>
              <a:t>str.replace</a:t>
            </a:r>
            <a:r>
              <a:rPr lang="en-US" sz="2000" dirty="0"/>
              <a:t>('vegetables', 'Vegetables’)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Sélection des produits pour la France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75"/>
    </mc:Choice>
    <mc:Fallback xmlns="">
      <p:transition spd="slow" advTm="498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90D8-8EA9-C549-49B1-D1F15810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TRAITEMENT DES VALEURS ABERRANTES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F07BE-AC87-A020-9B84-32CECD7F3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1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Z-SCORE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2470C-F097-FB26-C230-DECAB6A35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8288"/>
            <a:ext cx="5180013" cy="45149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2000" dirty="0"/>
              <a:t>xi : une seule valeur de données</a:t>
            </a:r>
          </a:p>
          <a:p>
            <a:pPr marL="0" indent="0">
              <a:buNone/>
            </a:pPr>
            <a:r>
              <a:rPr lang="en-US" sz="2000" dirty="0"/>
              <a:t>μ: </a:t>
            </a:r>
            <a:r>
              <a:rPr lang="fr-FR" sz="2000" dirty="0"/>
              <a:t>La moyenne du jeux de données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σ: </a:t>
            </a:r>
            <a:r>
              <a:rPr lang="fr-FR" sz="2000" dirty="0"/>
              <a:t>L'écart type de l'ensemble de données</a:t>
            </a:r>
          </a:p>
          <a:p>
            <a:pPr marL="0" indent="0">
              <a:buNone/>
            </a:pPr>
            <a:r>
              <a:rPr lang="fr-FR" sz="2000" dirty="0"/>
              <a:t>Une valeur aberrante est défini comme  un valeur qui est a plus de trois écarts types de la moyenne</a:t>
            </a:r>
            <a:r>
              <a:rPr lang="fr-FR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8B585-FBF0-BA00-C58D-AB6C5F759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4904117" cy="4918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Z-SCORE MODIFIÉ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18AD3-8409-AB20-E067-6041F7D13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7285"/>
            <a:ext cx="5183188" cy="459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Le z</a:t>
            </a:r>
            <a:r>
              <a:rPr lang="en-BB" sz="2000" dirty="0"/>
              <a:t>_</a:t>
            </a:r>
            <a:r>
              <a:rPr lang="fr-FR" sz="2000" dirty="0"/>
              <a:t>score peut être affecté par des valeurs de données inhabituellement grandes ou petites. C'est pourquoi un moyen plus robuste de détecter les valeurs aberrantes consiste à utiliser un z_ score modifié, qui est calculé comme suit :</a:t>
            </a:r>
          </a:p>
          <a:p>
            <a:endParaRPr lang="en-US" sz="2000" dirty="0"/>
          </a:p>
          <a:p>
            <a:endParaRPr lang="en-BB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fr-FR" sz="2000" dirty="0"/>
              <a:t>x̃ : la médiane de l'ensemble de données</a:t>
            </a:r>
          </a:p>
          <a:p>
            <a:pPr marL="0" indent="0">
              <a:buNone/>
            </a:pPr>
            <a:r>
              <a:rPr lang="fr-FR" sz="2000" dirty="0"/>
              <a:t>MAD : L'écart absolu médian de l'ensemble de données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6481E-123D-B129-5AB3-5519D34D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63" y="2088180"/>
            <a:ext cx="2229161" cy="402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6D57F-FEB0-B96F-B8A5-846B0E9EF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44" y="3719452"/>
            <a:ext cx="2943636" cy="77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E983D-5034-E4C2-7E4C-A994FE456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63" y="4918332"/>
            <a:ext cx="3704324" cy="143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3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13"/>
    </mc:Choice>
    <mc:Fallback xmlns="">
      <p:transition spd="slow" advTm="10361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DC24-4042-E660-FFA3-D3484C9D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TRAITEMENT DES VALEURS ABERRANTES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6CE9C-2721-2420-7B84-17B1CC5CD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671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GAMME INTERQUARTILE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79143-97FA-741D-51C1-92C68F09C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5468"/>
            <a:ext cx="5157787" cy="4124195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fr-FR" sz="2000" b="0" i="0" dirty="0">
                <a:effectLst/>
                <a:latin typeface="Calibri (Body)"/>
              </a:rPr>
              <a:t>Calculer le Q1 et le Q3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effectLst/>
                <a:latin typeface="Calibri (Body)"/>
              </a:rPr>
              <a:t>Calculer le IQR (Q3 - Q1)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effectLst/>
                <a:latin typeface="Calibri (Body)"/>
              </a:rPr>
              <a:t>Trouver la limite inférieure Q3 - 1,5*IQR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effectLst/>
                <a:latin typeface="Calibri (Body)"/>
              </a:rPr>
              <a:t>Trouver la borne supérieure Q3 + 1,5*IQR</a:t>
            </a:r>
          </a:p>
          <a:p>
            <a:pPr algn="l">
              <a:buFont typeface="+mj-lt"/>
              <a:buAutoNum type="arabicPeriod"/>
            </a:pPr>
            <a:r>
              <a:rPr lang="fr-FR" sz="2000" b="0" i="0" dirty="0">
                <a:effectLst/>
                <a:latin typeface="Calibri (Body)"/>
              </a:rPr>
              <a:t>Tous les scores dehors de ces valeurs sont des valeurs aberrantes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1854E-C8AE-730B-EBF5-701EF2EB4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671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VALEURS ABERRANTS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5961B-CB82-3854-8E8B-5BEBB6527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5468"/>
            <a:ext cx="5183188" cy="41241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2000" dirty="0">
                <a:latin typeface="Calibri (Body)"/>
              </a:rPr>
              <a:t>J'ai décidé de séparer les valeurs aberrantes dans une différente </a:t>
            </a:r>
            <a:r>
              <a:rPr lang="fr-FR" sz="2000" dirty="0" err="1">
                <a:latin typeface="Calibri (Body)"/>
              </a:rPr>
              <a:t>df</a:t>
            </a:r>
            <a:r>
              <a:rPr lang="fr-FR" sz="2000" dirty="0">
                <a:latin typeface="Calibri (Body)"/>
              </a:rPr>
              <a:t> et travailler uniquement avec les valeurs normales.</a:t>
            </a:r>
            <a:endParaRPr lang="en-US" sz="2000" dirty="0">
              <a:latin typeface="Calibri (Body)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6899E-E376-CADC-4752-94E58CDC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07" y="4609653"/>
            <a:ext cx="3581942" cy="1312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9B0B1-8D1C-2639-DDB6-3F4CC383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760" y="4256048"/>
            <a:ext cx="5144452" cy="18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44"/>
    </mc:Choice>
    <mc:Fallback xmlns="">
      <p:transition spd="slow" advTm="8094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EDFFD45C0F864797E0C549FEA33D6D" ma:contentTypeVersion="13" ma:contentTypeDescription="Opret et nyt dokument." ma:contentTypeScope="" ma:versionID="06998ecb190e579e1b872569ebe33fc1">
  <xsd:schema xmlns:xsd="http://www.w3.org/2001/XMLSchema" xmlns:xs="http://www.w3.org/2001/XMLSchema" xmlns:p="http://schemas.microsoft.com/office/2006/metadata/properties" xmlns:ns3="82b05328-51f7-4451-bfad-38dede586f28" xmlns:ns4="d6b1f5fb-de82-498f-9738-103df19477c1" targetNamespace="http://schemas.microsoft.com/office/2006/metadata/properties" ma:root="true" ma:fieldsID="d911c46530b7cd874695a27fc686fc12" ns3:_="" ns4:_="">
    <xsd:import namespace="82b05328-51f7-4451-bfad-38dede586f28"/>
    <xsd:import namespace="d6b1f5fb-de82-498f-9738-103df19477c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05328-51f7-4451-bfad-38dede586f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værdi for deling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1f5fb-de82-498f-9738-103df19477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1A3C5D-756A-4CB8-B252-B0DDCDC065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3FB1E-B774-4386-8A49-FB93238B0B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05328-51f7-4451-bfad-38dede586f28"/>
    <ds:schemaRef ds:uri="d6b1f5fb-de82-498f-9738-103df19477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4E2F2C-6262-4976-BB1E-6AE52A706C55}">
  <ds:schemaRefs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d6b1f5fb-de82-498f-9738-103df19477c1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2b05328-51f7-4451-bfad-38dede586f2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16436</TotalTime>
  <Words>1371</Words>
  <Application>Microsoft Office PowerPoint</Application>
  <PresentationFormat>Widescreen</PresentationFormat>
  <Paragraphs>194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Calibri</vt:lpstr>
      <vt:lpstr>Calibri (Body)</vt:lpstr>
      <vt:lpstr>Calibri Light</vt:lpstr>
      <vt:lpstr>Inter</vt:lpstr>
      <vt:lpstr>Office Theme</vt:lpstr>
      <vt:lpstr>Projet Idées Innovantes D’applications Alimentaires </vt:lpstr>
      <vt:lpstr>Définition De La Problématique  </vt:lpstr>
      <vt:lpstr>EGAPP</vt:lpstr>
      <vt:lpstr>Nutri-Score</vt:lpstr>
      <vt:lpstr>PowerPoint Presentation</vt:lpstr>
      <vt:lpstr>Choix Des Variables</vt:lpstr>
      <vt:lpstr>NETTOYAGE DES DONNES</vt:lpstr>
      <vt:lpstr>TRAITEMENT DES VALEURS ABERRANTES</vt:lpstr>
      <vt:lpstr>TRAITEMENT DES VALEURS ABERRANTES</vt:lpstr>
      <vt:lpstr>Valeurs Manquantes</vt:lpstr>
      <vt:lpstr>Analyse Univariée:</vt:lpstr>
      <vt:lpstr>Distribution des Produits Pnn_1</vt:lpstr>
      <vt:lpstr>Distribution des Produits Pnn_2</vt:lpstr>
      <vt:lpstr>Analyse Bivariée:  Matrice de Corrélation (HeatMap)</vt:lpstr>
      <vt:lpstr>Analyse Multivariée: Analyse En Component Principal</vt:lpstr>
      <vt:lpstr>Corrélation Entre Chaque Parameter Et Les Principaux Composants </vt:lpstr>
      <vt:lpstr>Diagramme D'éboulis</vt:lpstr>
      <vt:lpstr>Cercle De Corrélation</vt:lpstr>
      <vt:lpstr>Nuage De Points PC1 vs PC2 ou PC5 vs PC6</vt:lpstr>
      <vt:lpstr>Contribution de chaque variable aux composantes principales </vt:lpstr>
      <vt:lpstr>One-Way ANOVA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Filipa Cardoso Correia</dc:creator>
  <cp:lastModifiedBy>Filipa Cardoso Correia</cp:lastModifiedBy>
  <cp:revision>45</cp:revision>
  <dcterms:created xsi:type="dcterms:W3CDTF">2022-11-03T12:52:14Z</dcterms:created>
  <dcterms:modified xsi:type="dcterms:W3CDTF">2022-12-05T13:05:18Z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0x01010086EDFFD45C0F864797E0C549FEA33D6D</vt:lpwstr>
  </property>
</Properties>
</file>